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70" r:id="rId4"/>
    <p:sldId id="271" r:id="rId5"/>
    <p:sldId id="286" r:id="rId6"/>
    <p:sldId id="272" r:id="rId7"/>
    <p:sldId id="273" r:id="rId8"/>
    <p:sldId id="274" r:id="rId9"/>
    <p:sldId id="287" r:id="rId10"/>
    <p:sldId id="288" r:id="rId11"/>
    <p:sldId id="275" r:id="rId12"/>
    <p:sldId id="283" r:id="rId13"/>
    <p:sldId id="277" r:id="rId14"/>
    <p:sldId id="278" r:id="rId15"/>
    <p:sldId id="279" r:id="rId16"/>
    <p:sldId id="280" r:id="rId17"/>
    <p:sldId id="281" r:id="rId18"/>
    <p:sldId id="282" r:id="rId19"/>
    <p:sldId id="269" r:id="rId20"/>
    <p:sldId id="276" r:id="rId21"/>
  </p:sldIdLst>
  <p:sldSz cx="18288000" cy="10287000"/>
  <p:notesSz cx="6858000" cy="9144000"/>
  <p:embeddedFontLst>
    <p:embeddedFont>
      <p:font typeface="Tahoma" panose="020B0604030504040204" pitchFamily="34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Fira Sans Heavy" panose="020B0604020202020204" charset="0"/>
      <p:regular r:id="rId30"/>
    </p:embeddedFont>
    <p:embeddedFont>
      <p:font typeface="SimSun" panose="02010600030101010101" pitchFamily="2" charset="-122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2462" autoAdjust="0"/>
  </p:normalViewPr>
  <p:slideViewPr>
    <p:cSldViewPr>
      <p:cViewPr varScale="1">
        <p:scale>
          <a:sx n="55" d="100"/>
          <a:sy n="55" d="100"/>
        </p:scale>
        <p:origin x="65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A16A324-5CAB-6D0F-F948-2490AC9185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3E4BF4E-CEA6-9F9F-24CF-70F4975583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91444-EA63-43E6-9841-3DB2A6D89B25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A175BBF-6FA1-CB01-A490-DA923E2A9B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0D693FA-DF52-B801-22BB-26797C423E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CE0E9-497D-423F-A55A-C388D7ED2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505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3F72D-CC83-4AE2-A141-5482FB853E21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F8082-40A7-4AB9-8FAD-43369DD2A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047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F8082-40A7-4AB9-8FAD-43369DD2A6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99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F8082-40A7-4AB9-8FAD-43369DD2A6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72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F8082-40A7-4AB9-8FAD-43369DD2A6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02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F8082-40A7-4AB9-8FAD-43369DD2A6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21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73EB7-BFE3-4C54-86AE-2B4741755CE3}" type="datetime1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1-20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406E-AD9A-46F4-A0B2-CD2ABE77DA9D}" type="datetime1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1-20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B33A-0F47-4179-BEC7-8EB99FC9BCAB}" type="datetime1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1-20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9C22E-185E-40D5-A63D-634DD153FA9E}" type="datetime1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1-20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F8A67-801C-4000-839C-BE3D06658F03}" type="datetime1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1-20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59493-6AA1-40FC-B6F0-4D011DD0DBF1}" type="datetime1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1-20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731C7-C2B5-4CE6-8FA4-6B2E630F472F}" type="datetime1">
              <a:rPr lang="en-US" smtClean="0"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1-20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8B9D1-8070-49F0-9B0F-D415AC883628}" type="datetime1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1-20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CC7E4-57A0-4A4E-AC05-2DD6E2CCC41E}" type="datetime1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1-20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6489-D0FC-43A7-B954-695EAADE8ADF}" type="datetime1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1-20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C4D3-32A8-4074-B0AC-04E8E4FFFF22}" type="datetime1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1-20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15CD1-5EAD-45C3-9AA9-657483A783BE}" type="datetime1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1-20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12" Type="http://schemas.openxmlformats.org/officeDocument/2006/relationships/image" Target="../media/image3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11" Type="http://schemas.openxmlformats.org/officeDocument/2006/relationships/image" Target="../media/image30.jpg"/><Relationship Id="rId5" Type="http://schemas.openxmlformats.org/officeDocument/2006/relationships/image" Target="../media/image24.jpg"/><Relationship Id="rId10" Type="http://schemas.openxmlformats.org/officeDocument/2006/relationships/image" Target="../media/image29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ACCESS.2020.3040290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3390/electronics9030451" TargetMode="External"/><Relationship Id="rId4" Type="http://schemas.openxmlformats.org/officeDocument/2006/relationships/hyperlink" Target="https://doi.org/10.1109/ACCESS.2020.3017894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3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7.svg"/><Relationship Id="rId4" Type="http://schemas.openxmlformats.org/officeDocument/2006/relationships/image" Target="../media/image33.sv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/>
          <p:nvPr/>
        </p:nvSpPr>
        <p:spPr>
          <a:xfrm>
            <a:off x="0" y="-266700"/>
            <a:ext cx="18288000" cy="10553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F134EDF-BE9E-73A0-2540-DE187613EE13}"/>
              </a:ext>
            </a:extLst>
          </p:cNvPr>
          <p:cNvSpPr txBox="1"/>
          <p:nvPr/>
        </p:nvSpPr>
        <p:spPr>
          <a:xfrm>
            <a:off x="2438400" y="495300"/>
            <a:ext cx="13387487" cy="111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38"/>
              </a:spcAft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Bangladesh Army University of Engineering &amp; Technology (BAUET)</a:t>
            </a:r>
          </a:p>
          <a:p>
            <a:pPr algn="ctr">
              <a:spcAft>
                <a:spcPts val="338"/>
              </a:spcAft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Qadirabad, Natore-6431</a:t>
            </a:r>
            <a:endParaRPr lang="en-US" sz="32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358DFDD-2838-E01C-A3C3-7F6D98460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19100"/>
            <a:ext cx="2133600" cy="19945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77945DE-E774-41E7-9998-56CAD5079C18}"/>
              </a:ext>
            </a:extLst>
          </p:cNvPr>
          <p:cNvSpPr txBox="1"/>
          <p:nvPr/>
        </p:nvSpPr>
        <p:spPr>
          <a:xfrm>
            <a:off x="3352800" y="2095500"/>
            <a:ext cx="13030200" cy="2141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800" kern="0" dirty="0">
                <a:solidFill>
                  <a:srgbClr val="D149CE">
                    <a:lumMod val="1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Department of Computer Science and Engineering </a:t>
            </a: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800" kern="0" dirty="0">
                <a:solidFill>
                  <a:srgbClr val="D149CE">
                    <a:lumMod val="1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Course Code: CSE-4000</a:t>
            </a: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800" kern="0" dirty="0">
                <a:solidFill>
                  <a:srgbClr val="D149CE">
                    <a:lumMod val="1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Course Title: Thesis/Project</a:t>
            </a:r>
          </a:p>
          <a:p>
            <a:pPr algn="ctr">
              <a:lnSpc>
                <a:spcPct val="200000"/>
              </a:lnSpc>
              <a:buClr>
                <a:srgbClr val="000000"/>
              </a:buClr>
              <a:buFont typeface="Arial"/>
              <a:buNone/>
            </a:pPr>
            <a:r>
              <a:rPr lang="en-US" sz="2900" b="1" kern="0" dirty="0">
                <a:solidFill>
                  <a:srgbClr val="D149CE">
                    <a:lumMod val="1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Presentation on: Real Time Vehicle Detection Using Deep  Neural Network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E5F0610-C4C6-2FB8-5119-44DD60D78797}"/>
              </a:ext>
            </a:extLst>
          </p:cNvPr>
          <p:cNvSpPr txBox="1"/>
          <p:nvPr/>
        </p:nvSpPr>
        <p:spPr>
          <a:xfrm>
            <a:off x="3505200" y="4991100"/>
            <a:ext cx="59436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Name: Mohammad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Nurullah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ID:20104041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Name: Md. Shahriar Pervez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Efti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ID:20104049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Name: MD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Mijanur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Rahman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ID:19204046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Batch: 11</a:t>
            </a:r>
            <a:r>
              <a:rPr lang="en-US" sz="3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Session:2020-2021</a:t>
            </a:r>
          </a:p>
          <a:p>
            <a:endParaRPr lang="en-US" sz="3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F327CB7-45DC-178D-F665-3FE7FCFD8F3B}"/>
              </a:ext>
            </a:extLst>
          </p:cNvPr>
          <p:cNvSpPr txBox="1"/>
          <p:nvPr/>
        </p:nvSpPr>
        <p:spPr>
          <a:xfrm>
            <a:off x="12268200" y="4991100"/>
            <a:ext cx="4829577" cy="302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Aroni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Prapty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Lecturer,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CSE, BAUET</a:t>
            </a:r>
          </a:p>
          <a:p>
            <a:pPr>
              <a:lnSpc>
                <a:spcPct val="150000"/>
              </a:lnSpc>
            </a:pPr>
            <a:endParaRPr lang="en-US" sz="3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D499B988-C562-0FCE-E015-93D4348B396E}"/>
              </a:ext>
            </a:extLst>
          </p:cNvPr>
          <p:cNvSpPr>
            <a:spLocks/>
          </p:cNvSpPr>
          <p:nvPr/>
        </p:nvSpPr>
        <p:spPr>
          <a:xfrm>
            <a:off x="0" y="-37867"/>
            <a:ext cx="18306143" cy="1651339"/>
          </a:xfrm>
          <a:custGeom>
            <a:avLst/>
            <a:gdLst/>
            <a:ahLst/>
            <a:cxnLst/>
            <a:rect l="l" t="t" r="r" b="b"/>
            <a:pathLst>
              <a:path w="4816592" h="2159531">
                <a:moveTo>
                  <a:pt x="0" y="0"/>
                </a:moveTo>
                <a:lnTo>
                  <a:pt x="4816592" y="0"/>
                </a:lnTo>
                <a:lnTo>
                  <a:pt x="4816592" y="2159531"/>
                </a:lnTo>
                <a:lnTo>
                  <a:pt x="0" y="2159531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tx2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990600" y="419100"/>
            <a:ext cx="17068800" cy="825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426A854-F32F-22EB-32CB-8D48CBE80C21}"/>
              </a:ext>
            </a:extLst>
          </p:cNvPr>
          <p:cNvSpPr txBox="1"/>
          <p:nvPr/>
        </p:nvSpPr>
        <p:spPr>
          <a:xfrm>
            <a:off x="5105400" y="9461691"/>
            <a:ext cx="906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3: Class wise image distribution in Vehicle-BD dataset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509DC15-E03E-2649-5BA2-33E2B1680BC6}"/>
              </a:ext>
            </a:extLst>
          </p:cNvPr>
          <p:cNvSpPr txBox="1">
            <a:spLocks/>
          </p:cNvSpPr>
          <p:nvPr/>
        </p:nvSpPr>
        <p:spPr>
          <a:xfrm>
            <a:off x="762000" y="1866900"/>
            <a:ext cx="16535400" cy="5867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is divided into train, validation and test set </a:t>
            </a:r>
          </a:p>
          <a:p>
            <a:pPr marL="118872" indent="0">
              <a:buFont typeface="Arial" pitchFamily="34" charset="0"/>
              <a:buNone/>
            </a:pP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15D0B99D-50E4-E139-3583-80A4A1CB8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912846"/>
              </p:ext>
            </p:extLst>
          </p:nvPr>
        </p:nvGraphicFramePr>
        <p:xfrm>
          <a:off x="1143000" y="3086100"/>
          <a:ext cx="15621001" cy="621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25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224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262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8221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9639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Vehicle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639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639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639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639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639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639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Cycle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9639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639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Rickshaw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9639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9639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9639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Grand Total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3797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D499B988-C562-0FCE-E015-93D4348B396E}"/>
              </a:ext>
            </a:extLst>
          </p:cNvPr>
          <p:cNvSpPr>
            <a:spLocks/>
          </p:cNvSpPr>
          <p:nvPr/>
        </p:nvSpPr>
        <p:spPr>
          <a:xfrm>
            <a:off x="0" y="-37867"/>
            <a:ext cx="18306143" cy="1651339"/>
          </a:xfrm>
          <a:custGeom>
            <a:avLst/>
            <a:gdLst/>
            <a:ahLst/>
            <a:cxnLst/>
            <a:rect l="l" t="t" r="r" b="b"/>
            <a:pathLst>
              <a:path w="4816592" h="2159531">
                <a:moveTo>
                  <a:pt x="0" y="0"/>
                </a:moveTo>
                <a:lnTo>
                  <a:pt x="4816592" y="0"/>
                </a:lnTo>
                <a:lnTo>
                  <a:pt x="4816592" y="2159531"/>
                </a:lnTo>
                <a:lnTo>
                  <a:pt x="0" y="2159531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tx2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990600" y="419100"/>
            <a:ext cx="17068800" cy="825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8200" y="2247900"/>
            <a:ext cx="1592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 (You Only Look Once v8)  </a:t>
            </a:r>
          </a:p>
          <a:p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7693C76-552A-8406-15FE-25D08856EB2D}"/>
              </a:ext>
            </a:extLst>
          </p:cNvPr>
          <p:cNvSpPr txBox="1"/>
          <p:nvPr/>
        </p:nvSpPr>
        <p:spPr>
          <a:xfrm>
            <a:off x="5867400" y="9541817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Figure-03: YOLO Detection Flowchart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294572"/>
            <a:ext cx="8534400" cy="59637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C55A55-2208-7758-4282-0BD2DE09FD66}"/>
              </a:ext>
            </a:extLst>
          </p:cNvPr>
          <p:cNvSpPr txBox="1"/>
          <p:nvPr/>
        </p:nvSpPr>
        <p:spPr>
          <a:xfrm>
            <a:off x="10287000" y="2989629"/>
            <a:ext cx="8572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Directly Predict Bounding Box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Wise Detection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Source Implementation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117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xmlns="" id="{D499B988-C562-0FCE-E015-93D4348B396E}"/>
              </a:ext>
            </a:extLst>
          </p:cNvPr>
          <p:cNvSpPr>
            <a:spLocks/>
          </p:cNvSpPr>
          <p:nvPr/>
        </p:nvSpPr>
        <p:spPr>
          <a:xfrm>
            <a:off x="0" y="10391"/>
            <a:ext cx="18306143" cy="1651339"/>
          </a:xfrm>
          <a:custGeom>
            <a:avLst/>
            <a:gdLst/>
            <a:ahLst/>
            <a:cxnLst/>
            <a:rect l="l" t="t" r="r" b="b"/>
            <a:pathLst>
              <a:path w="4816592" h="2159531">
                <a:moveTo>
                  <a:pt x="0" y="0"/>
                </a:moveTo>
                <a:lnTo>
                  <a:pt x="4816592" y="0"/>
                </a:lnTo>
                <a:lnTo>
                  <a:pt x="4816592" y="2159531"/>
                </a:lnTo>
                <a:lnTo>
                  <a:pt x="0" y="2159531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tx2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Box 14"/>
          <p:cNvSpPr txBox="1"/>
          <p:nvPr/>
        </p:nvSpPr>
        <p:spPr>
          <a:xfrm>
            <a:off x="990600" y="419100"/>
            <a:ext cx="17068800" cy="1646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Methodology(contd.)</a:t>
            </a:r>
          </a:p>
          <a:p>
            <a:pPr algn="ctr">
              <a:lnSpc>
                <a:spcPts val="6400"/>
              </a:lnSpc>
            </a:pPr>
            <a:endParaRPr lang="en-US" sz="7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66900"/>
            <a:ext cx="8743290" cy="617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7400" y="8670211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Figure-04: Annotation of Dataset by Class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490" y="1835726"/>
            <a:ext cx="8858910" cy="617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11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D499B988-C562-0FCE-E015-93D4348B396E}"/>
              </a:ext>
            </a:extLst>
          </p:cNvPr>
          <p:cNvSpPr>
            <a:spLocks/>
          </p:cNvSpPr>
          <p:nvPr/>
        </p:nvSpPr>
        <p:spPr>
          <a:xfrm>
            <a:off x="-18143" y="-8755"/>
            <a:ext cx="18306143" cy="1651339"/>
          </a:xfrm>
          <a:custGeom>
            <a:avLst/>
            <a:gdLst/>
            <a:ahLst/>
            <a:cxnLst/>
            <a:rect l="l" t="t" r="r" b="b"/>
            <a:pathLst>
              <a:path w="4816592" h="2159531">
                <a:moveTo>
                  <a:pt x="0" y="0"/>
                </a:moveTo>
                <a:lnTo>
                  <a:pt x="4816592" y="0"/>
                </a:lnTo>
                <a:lnTo>
                  <a:pt x="4816592" y="2159531"/>
                </a:lnTo>
                <a:lnTo>
                  <a:pt x="0" y="2159531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tx2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990600" y="419100"/>
            <a:ext cx="17068800" cy="1646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Methodology(contd.)</a:t>
            </a:r>
          </a:p>
          <a:p>
            <a:pPr algn="ctr">
              <a:lnSpc>
                <a:spcPts val="6400"/>
              </a:lnSpc>
            </a:pPr>
            <a:endParaRPr lang="en-US" sz="7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4142" y="2191495"/>
            <a:ext cx="7985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includes: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1812" y="3150972"/>
            <a:ext cx="14478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Pre-defined model selection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testing pre-trained models with collected dataset.</a:t>
            </a:r>
          </a:p>
        </p:txBody>
      </p:sp>
      <p:sp>
        <p:nvSpPr>
          <p:cNvPr id="9" name="Rectangle 8"/>
          <p:cNvSpPr/>
          <p:nvPr/>
        </p:nvSpPr>
        <p:spPr>
          <a:xfrm>
            <a:off x="925773" y="5098576"/>
            <a:ext cx="3276600" cy="1066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Pre-trained Model Selection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02373" y="5620597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181600" y="5067300"/>
            <a:ext cx="3276600" cy="1066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Pre-trained Model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448800" y="5083797"/>
            <a:ext cx="3276600" cy="1066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Fine-tuning Model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58200" y="5654154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716000" y="5067300"/>
            <a:ext cx="3276600" cy="1066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725400" y="5617197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n 16"/>
          <p:cNvSpPr/>
          <p:nvPr/>
        </p:nvSpPr>
        <p:spPr>
          <a:xfrm>
            <a:off x="6107373" y="6992197"/>
            <a:ext cx="914400" cy="1216152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564573" y="6134100"/>
            <a:ext cx="0" cy="8319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Flowchart: Magnetic Disk 19"/>
          <p:cNvSpPr/>
          <p:nvPr/>
        </p:nvSpPr>
        <p:spPr>
          <a:xfrm>
            <a:off x="10417791" y="6992197"/>
            <a:ext cx="914400" cy="612648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0874991" y="6134099"/>
            <a:ext cx="0" cy="8319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057064" y="8437599"/>
            <a:ext cx="30150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and Validation Dataset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465291" y="7792850"/>
            <a:ext cx="2819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44143" y="9325103"/>
            <a:ext cx="1623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Figure-05: Proposed Methodology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181833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D499B988-C562-0FCE-E015-93D4348B396E}"/>
              </a:ext>
            </a:extLst>
          </p:cNvPr>
          <p:cNvSpPr>
            <a:spLocks/>
          </p:cNvSpPr>
          <p:nvPr/>
        </p:nvSpPr>
        <p:spPr>
          <a:xfrm>
            <a:off x="0" y="-37867"/>
            <a:ext cx="18306143" cy="1651339"/>
          </a:xfrm>
          <a:custGeom>
            <a:avLst/>
            <a:gdLst/>
            <a:ahLst/>
            <a:cxnLst/>
            <a:rect l="l" t="t" r="r" b="b"/>
            <a:pathLst>
              <a:path w="4816592" h="2159531">
                <a:moveTo>
                  <a:pt x="0" y="0"/>
                </a:moveTo>
                <a:lnTo>
                  <a:pt x="4816592" y="0"/>
                </a:lnTo>
                <a:lnTo>
                  <a:pt x="4816592" y="2159531"/>
                </a:lnTo>
                <a:lnTo>
                  <a:pt x="0" y="2159531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tx2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990600" y="419100"/>
            <a:ext cx="17068800" cy="825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40458"/>
            <a:ext cx="5477329" cy="54366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660" y="1840458"/>
            <a:ext cx="6491540" cy="54366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0200" y="7946777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Figure-06: F1 score ,Confusion Matrix and Validation Score 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xmlns="" id="{3CA5C61D-4609-75A0-FBC4-A174746050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840458"/>
            <a:ext cx="5402496" cy="543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45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D499B988-C562-0FCE-E015-93D4348B396E}"/>
              </a:ext>
            </a:extLst>
          </p:cNvPr>
          <p:cNvSpPr>
            <a:spLocks/>
          </p:cNvSpPr>
          <p:nvPr/>
        </p:nvSpPr>
        <p:spPr>
          <a:xfrm>
            <a:off x="0" y="-37867"/>
            <a:ext cx="18306143" cy="1651339"/>
          </a:xfrm>
          <a:custGeom>
            <a:avLst/>
            <a:gdLst/>
            <a:ahLst/>
            <a:cxnLst/>
            <a:rect l="l" t="t" r="r" b="b"/>
            <a:pathLst>
              <a:path w="4816592" h="2159531">
                <a:moveTo>
                  <a:pt x="0" y="0"/>
                </a:moveTo>
                <a:lnTo>
                  <a:pt x="4816592" y="0"/>
                </a:lnTo>
                <a:lnTo>
                  <a:pt x="4816592" y="2159531"/>
                </a:lnTo>
                <a:lnTo>
                  <a:pt x="0" y="2159531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tx2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990600" y="419100"/>
            <a:ext cx="17068800" cy="825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1" y="2434936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904" y="2434936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09" y="2424545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090" y="2434936"/>
            <a:ext cx="2438400" cy="24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545" y="2434936"/>
            <a:ext cx="2438400" cy="24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1" y="5524500"/>
            <a:ext cx="2438400" cy="2438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904" y="5500255"/>
            <a:ext cx="2438400" cy="243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09" y="5524500"/>
            <a:ext cx="2438400" cy="2438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090" y="5500255"/>
            <a:ext cx="2438400" cy="243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399" y="5524500"/>
            <a:ext cx="2438400" cy="2438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15000" y="91821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Figure-07: Confidence Value of Vehicle Class</a:t>
            </a:r>
          </a:p>
        </p:txBody>
      </p:sp>
    </p:spTree>
    <p:extLst>
      <p:ext uri="{BB962C8B-B14F-4D97-AF65-F5344CB8AC3E}">
        <p14:creationId xmlns:p14="http://schemas.microsoft.com/office/powerpoint/2010/main" val="1161011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D499B988-C562-0FCE-E015-93D4348B396E}"/>
              </a:ext>
            </a:extLst>
          </p:cNvPr>
          <p:cNvSpPr>
            <a:spLocks/>
          </p:cNvSpPr>
          <p:nvPr/>
        </p:nvSpPr>
        <p:spPr>
          <a:xfrm>
            <a:off x="0" y="-37867"/>
            <a:ext cx="18306143" cy="1651339"/>
          </a:xfrm>
          <a:custGeom>
            <a:avLst/>
            <a:gdLst/>
            <a:ahLst/>
            <a:cxnLst/>
            <a:rect l="l" t="t" r="r" b="b"/>
            <a:pathLst>
              <a:path w="4816592" h="2159531">
                <a:moveTo>
                  <a:pt x="0" y="0"/>
                </a:moveTo>
                <a:lnTo>
                  <a:pt x="4816592" y="0"/>
                </a:lnTo>
                <a:lnTo>
                  <a:pt x="4816592" y="2159531"/>
                </a:lnTo>
                <a:lnTo>
                  <a:pt x="0" y="2159531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tx2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990600" y="419100"/>
            <a:ext cx="17068800" cy="825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2095500"/>
            <a:ext cx="11464922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Optimization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Multi-Object Detection and Tracking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Continual Learning and Adaptation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Considerations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Privacy-Preserving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AI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21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D499B988-C562-0FCE-E015-93D4348B396E}"/>
              </a:ext>
            </a:extLst>
          </p:cNvPr>
          <p:cNvSpPr>
            <a:spLocks/>
          </p:cNvSpPr>
          <p:nvPr/>
        </p:nvSpPr>
        <p:spPr>
          <a:xfrm>
            <a:off x="0" y="-37867"/>
            <a:ext cx="18306143" cy="1651339"/>
          </a:xfrm>
          <a:custGeom>
            <a:avLst/>
            <a:gdLst/>
            <a:ahLst/>
            <a:cxnLst/>
            <a:rect l="l" t="t" r="r" b="b"/>
            <a:pathLst>
              <a:path w="4816592" h="2159531">
                <a:moveTo>
                  <a:pt x="0" y="0"/>
                </a:moveTo>
                <a:lnTo>
                  <a:pt x="4816592" y="0"/>
                </a:lnTo>
                <a:lnTo>
                  <a:pt x="4816592" y="2159531"/>
                </a:lnTo>
                <a:lnTo>
                  <a:pt x="0" y="2159531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tx2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990600" y="419100"/>
            <a:ext cx="17068800" cy="825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914400" y="2324100"/>
            <a:ext cx="15468600" cy="4359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vehicle detection</a:t>
            </a:r>
          </a:p>
          <a:p>
            <a:pPr marL="457200" indent="-4572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 enables swift identification</a:t>
            </a:r>
          </a:p>
          <a:p>
            <a:pPr marL="457200" indent="-4572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Use Smart Phone </a:t>
            </a:r>
          </a:p>
          <a:p>
            <a:pPr marL="457200" indent="-4572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Supports 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like traffic management and autonomous driving</a:t>
            </a:r>
          </a:p>
          <a:p>
            <a:pPr marL="457200" indent="-4572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neural networks process information in milliseconds</a:t>
            </a:r>
          </a:p>
          <a:p>
            <a:pPr marL="457200" indent="-4572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timely and accurate vehicle detection in dynamic environments</a:t>
            </a:r>
            <a:endParaRPr lang="en-US" sz="3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971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D499B988-C562-0FCE-E015-93D4348B396E}"/>
              </a:ext>
            </a:extLst>
          </p:cNvPr>
          <p:cNvSpPr>
            <a:spLocks/>
          </p:cNvSpPr>
          <p:nvPr/>
        </p:nvSpPr>
        <p:spPr>
          <a:xfrm>
            <a:off x="0" y="-37867"/>
            <a:ext cx="18306143" cy="1651339"/>
          </a:xfrm>
          <a:custGeom>
            <a:avLst/>
            <a:gdLst/>
            <a:ahLst/>
            <a:cxnLst/>
            <a:rect l="l" t="t" r="r" b="b"/>
            <a:pathLst>
              <a:path w="4816592" h="2159531">
                <a:moveTo>
                  <a:pt x="0" y="0"/>
                </a:moveTo>
                <a:lnTo>
                  <a:pt x="4816592" y="0"/>
                </a:lnTo>
                <a:lnTo>
                  <a:pt x="4816592" y="2159531"/>
                </a:lnTo>
                <a:lnTo>
                  <a:pt x="0" y="2159531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tx2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990600" y="419100"/>
            <a:ext cx="17068800" cy="1646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US" sz="7200" spc="-6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6400"/>
              </a:lnSpc>
            </a:pPr>
            <a:endParaRPr lang="en-US" sz="7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BD72E431-2B2B-00AB-CDED-C7950F25B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075955"/>
              </p:ext>
            </p:extLst>
          </p:nvPr>
        </p:nvGraphicFramePr>
        <p:xfrm>
          <a:off x="1336882" y="1866900"/>
          <a:ext cx="15648252" cy="9151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630">
                  <a:extLst>
                    <a:ext uri="{9D8B030D-6E8A-4147-A177-3AD203B41FA5}">
                      <a16:colId xmlns:a16="http://schemas.microsoft.com/office/drawing/2014/main" xmlns="" val="1161515911"/>
                    </a:ext>
                  </a:extLst>
                </a:gridCol>
                <a:gridCol w="14925622">
                  <a:extLst>
                    <a:ext uri="{9D8B030D-6E8A-4147-A177-3AD203B41FA5}">
                      <a16:colId xmlns:a16="http://schemas.microsoft.com/office/drawing/2014/main" xmlns="" val="1708308131"/>
                    </a:ext>
                  </a:extLst>
                </a:gridCol>
              </a:tblGrid>
              <a:tr h="1581012">
                <a:tc>
                  <a:txBody>
                    <a:bodyPr/>
                    <a:lstStyle/>
                    <a:p>
                      <a:r>
                        <a:rPr lang="en-US" sz="3000" dirty="0"/>
                        <a:t>[1]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Ammar, A., </a:t>
                      </a:r>
                      <a:r>
                        <a:rPr lang="en-US" sz="3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Koubaa</a:t>
                      </a:r>
                      <a:r>
                        <a:rPr lang="en-US" sz="3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A., Ahmed, M., Saad, A., &amp; </a:t>
                      </a:r>
                      <a:r>
                        <a:rPr lang="en-US" sz="3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Benjdira</a:t>
                      </a:r>
                      <a:r>
                        <a:rPr lang="en-US" sz="3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B. (2021Real-Time Yolo Based Vehicle Detection. A comparative study. </a:t>
                      </a:r>
                    </a:p>
                    <a:p>
                      <a:r>
                        <a:rPr lang="en-US" sz="3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Electronics (Switzerland), 10(7). </a:t>
                      </a:r>
                      <a:r>
                        <a:rPr lang="en-US" sz="3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" action="ppaction://noaction"/>
                        </a:rPr>
                        <a:t>https://doi.org/10.3390/electronics1007082020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4867014"/>
                  </a:ext>
                </a:extLst>
              </a:tr>
              <a:tr h="1196325">
                <a:tc>
                  <a:txBody>
                    <a:bodyPr/>
                    <a:lstStyle/>
                    <a:p>
                      <a:r>
                        <a:rPr lang="en-US" sz="3000" dirty="0"/>
                        <a:t>[2]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Mahto, P., Garg, P., Seth, P., &amp; Panda, J. (2020). VAID: An Aerial Image Dataset for Vehicle Detection and Classification. 11(5), 409–419. </a:t>
                      </a:r>
                      <a:r>
                        <a:rPr lang="en-US" sz="3000" u="sng" kern="100" dirty="0">
                          <a:solidFill>
                            <a:srgbClr val="0563C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" action="ppaction://noaction"/>
                        </a:rPr>
                        <a:t>https://doi.org/10.34218/IJARET.11.5.2020.043</a:t>
                      </a:r>
                      <a:endParaRPr lang="en-US" sz="30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62048235"/>
                  </a:ext>
                </a:extLst>
              </a:tr>
              <a:tr h="1794662">
                <a:tc>
                  <a:txBody>
                    <a:bodyPr/>
                    <a:lstStyle/>
                    <a:p>
                      <a:r>
                        <a:rPr lang="en-US" sz="3000" dirty="0"/>
                        <a:t>[3]</a:t>
                      </a:r>
                    </a:p>
                    <a:p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3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[4]</a:t>
                      </a:r>
                    </a:p>
                    <a:p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3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Lin, H. Y., Tu, K. C., &amp; Li, C. Y. (2020). Vehicle Detection Using Deep Learning Technique </a:t>
                      </a:r>
                      <a:r>
                        <a:rPr lang="en-US" sz="3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inTunnel</a:t>
                      </a:r>
                      <a:r>
                        <a:rPr lang="en-US" sz="3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Road Environments. IEEE Access, 8, 212209–212219. </a:t>
                      </a:r>
                    </a:p>
                    <a:p>
                      <a:r>
                        <a:rPr lang="en-US" sz="3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https://doi.org/10.1109/ACCESS.2020.3040290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Tan, Q., Ling, J., Hu, J., Qin, X., &amp; Hu, J. (2020). Vehicle Detection in High </a:t>
                      </a:r>
                      <a:r>
                        <a:rPr lang="en-US" sz="3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ResolutionSatellite</a:t>
                      </a:r>
                      <a:r>
                        <a:rPr lang="en-US" sz="3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Remote Sensing </a:t>
                      </a:r>
                      <a:r>
                        <a:rPr lang="en-US" sz="3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ImagesBased</a:t>
                      </a:r>
                      <a:r>
                        <a:rPr lang="en-US" sz="3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 Deep Learning. </a:t>
                      </a:r>
                      <a:r>
                        <a:rPr lang="en-US" sz="30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Access</a:t>
                      </a:r>
                      <a:r>
                        <a:rPr lang="en-US" sz="3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30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153394–153402. </a:t>
                      </a:r>
                      <a:r>
                        <a:rPr lang="en-US" sz="300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https://doi.org/10.1109/ACCESS.2020.3017894</a:t>
                      </a:r>
                      <a:endParaRPr lang="en-US" sz="3000" u="sng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000" u="sng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3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Guan, L., Chen, Y., Wang, G., &amp; Lei, X. (2020). Vehicle Detection from Aerial Images Using Deep </a:t>
                      </a:r>
                      <a:r>
                        <a:rPr lang="en-US" sz="3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Learning:A</a:t>
                      </a:r>
                      <a:r>
                        <a:rPr lang="en-US" sz="3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Comparative Study. </a:t>
                      </a:r>
                      <a:r>
                        <a:rPr lang="en-US" sz="30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(Switzerland)</a:t>
                      </a:r>
                      <a:r>
                        <a:rPr lang="en-US" sz="3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30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en-US" sz="3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(3). </a:t>
                      </a:r>
                    </a:p>
                    <a:p>
                      <a:r>
                        <a:rPr lang="en-US" sz="300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https://doi.org/10.3390/electronics9030451</a:t>
                      </a:r>
                      <a:r>
                        <a:rPr lang="en-US" sz="3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 </a:t>
                      </a:r>
                      <a:endParaRPr lang="en-US" sz="3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01167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013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3175321">
            <a:off x="-1272731" y="516033"/>
            <a:ext cx="5189120" cy="2594560"/>
          </a:xfrm>
          <a:custGeom>
            <a:avLst/>
            <a:gdLst/>
            <a:ahLst/>
            <a:cxnLst/>
            <a:rect l="l" t="t" r="r" b="b"/>
            <a:pathLst>
              <a:path w="5189120" h="2594560">
                <a:moveTo>
                  <a:pt x="0" y="0"/>
                </a:moveTo>
                <a:lnTo>
                  <a:pt x="5189120" y="0"/>
                </a:lnTo>
                <a:lnTo>
                  <a:pt x="5189120" y="2594561"/>
                </a:lnTo>
                <a:lnTo>
                  <a:pt x="0" y="2594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46547" y="6211638"/>
            <a:ext cx="2557442" cy="4019556"/>
          </a:xfrm>
          <a:custGeom>
            <a:avLst/>
            <a:gdLst/>
            <a:ahLst/>
            <a:cxnLst/>
            <a:rect l="l" t="t" r="r" b="b"/>
            <a:pathLst>
              <a:path w="2557442" h="4019556">
                <a:moveTo>
                  <a:pt x="0" y="0"/>
                </a:moveTo>
                <a:lnTo>
                  <a:pt x="2557442" y="0"/>
                </a:lnTo>
                <a:lnTo>
                  <a:pt x="2557442" y="4019556"/>
                </a:lnTo>
                <a:lnTo>
                  <a:pt x="0" y="40195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15588948" y="339438"/>
            <a:ext cx="1283303" cy="2057400"/>
          </a:xfrm>
          <a:custGeom>
            <a:avLst/>
            <a:gdLst/>
            <a:ahLst/>
            <a:cxnLst/>
            <a:rect l="l" t="t" r="r" b="b"/>
            <a:pathLst>
              <a:path w="1283303" h="2057400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505349" y="7523236"/>
            <a:ext cx="9277301" cy="8461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82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505200" y="2933700"/>
            <a:ext cx="11487959" cy="3398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32"/>
              </a:lnSpc>
            </a:pPr>
            <a:r>
              <a:rPr lang="en-US" sz="13500" dirty="0">
                <a:latin typeface="Fira Sans Heavy"/>
              </a:rPr>
              <a:t>Any </a:t>
            </a:r>
          </a:p>
          <a:p>
            <a:pPr algn="ctr">
              <a:lnSpc>
                <a:spcPts val="13132"/>
              </a:lnSpc>
            </a:pPr>
            <a:r>
              <a:rPr lang="en-US" sz="13500" dirty="0">
                <a:latin typeface="Fira Sans Heavy"/>
              </a:rPr>
              <a:t>Question?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>
            <a:off x="228600" y="6743700"/>
            <a:ext cx="4191000" cy="4419600"/>
          </a:xfrm>
          <a:custGeom>
            <a:avLst/>
            <a:gdLst/>
            <a:ahLst/>
            <a:cxnLst/>
            <a:rect l="l" t="t" r="r" b="b"/>
            <a:pathLst>
              <a:path w="7551874" h="7344198">
                <a:moveTo>
                  <a:pt x="0" y="0"/>
                </a:moveTo>
                <a:lnTo>
                  <a:pt x="7551874" y="0"/>
                </a:lnTo>
                <a:lnTo>
                  <a:pt x="7551874" y="7344198"/>
                </a:lnTo>
                <a:lnTo>
                  <a:pt x="0" y="7344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D499B988-C562-0FCE-E015-93D4348B396E}"/>
              </a:ext>
            </a:extLst>
          </p:cNvPr>
          <p:cNvSpPr>
            <a:spLocks/>
          </p:cNvSpPr>
          <p:nvPr/>
        </p:nvSpPr>
        <p:spPr>
          <a:xfrm>
            <a:off x="-1" y="-114300"/>
            <a:ext cx="18288000" cy="1651339"/>
          </a:xfrm>
          <a:custGeom>
            <a:avLst/>
            <a:gdLst/>
            <a:ahLst/>
            <a:cxnLst/>
            <a:rect l="l" t="t" r="r" b="b"/>
            <a:pathLst>
              <a:path w="4816592" h="2159531">
                <a:moveTo>
                  <a:pt x="0" y="0"/>
                </a:moveTo>
                <a:lnTo>
                  <a:pt x="4816592" y="0"/>
                </a:lnTo>
                <a:lnTo>
                  <a:pt x="4816592" y="2159531"/>
                </a:lnTo>
                <a:lnTo>
                  <a:pt x="0" y="2159531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tx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4267200" y="495300"/>
            <a:ext cx="8991600" cy="856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8B6CCCA-01C5-2000-B559-58C61B664F49}"/>
              </a:ext>
            </a:extLst>
          </p:cNvPr>
          <p:cNvSpPr txBox="1"/>
          <p:nvPr/>
        </p:nvSpPr>
        <p:spPr>
          <a:xfrm>
            <a:off x="5486400" y="2247900"/>
            <a:ext cx="5540156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spc="-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457200" indent="-45720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457200" indent="-45720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marL="457200" indent="-45720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512275D-C6F9-805B-3545-1CBAC4BDBFF4}"/>
              </a:ext>
            </a:extLst>
          </p:cNvPr>
          <p:cNvSpPr txBox="1"/>
          <p:nvPr/>
        </p:nvSpPr>
        <p:spPr>
          <a:xfrm>
            <a:off x="11887200" y="2171700"/>
            <a:ext cx="554015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457200" indent="-45720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marL="457200" indent="-45720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>
              <a:lnSpc>
                <a:spcPct val="150000"/>
              </a:lnSpc>
            </a:pP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3175321">
            <a:off x="-1272731" y="516033"/>
            <a:ext cx="5189120" cy="2594560"/>
          </a:xfrm>
          <a:custGeom>
            <a:avLst/>
            <a:gdLst/>
            <a:ahLst/>
            <a:cxnLst/>
            <a:rect l="l" t="t" r="r" b="b"/>
            <a:pathLst>
              <a:path w="5189120" h="2594560">
                <a:moveTo>
                  <a:pt x="0" y="0"/>
                </a:moveTo>
                <a:lnTo>
                  <a:pt x="5189120" y="0"/>
                </a:lnTo>
                <a:lnTo>
                  <a:pt x="5189120" y="2594561"/>
                </a:lnTo>
                <a:lnTo>
                  <a:pt x="0" y="2594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492722" y="6373736"/>
            <a:ext cx="5196430" cy="5196430"/>
          </a:xfrm>
          <a:custGeom>
            <a:avLst/>
            <a:gdLst/>
            <a:ahLst/>
            <a:cxnLst/>
            <a:rect l="l" t="t" r="r" b="b"/>
            <a:pathLst>
              <a:path w="5196430" h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46547" y="6211638"/>
            <a:ext cx="2557442" cy="4019556"/>
          </a:xfrm>
          <a:custGeom>
            <a:avLst/>
            <a:gdLst/>
            <a:ahLst/>
            <a:cxnLst/>
            <a:rect l="l" t="t" r="r" b="b"/>
            <a:pathLst>
              <a:path w="2557442" h="4019556">
                <a:moveTo>
                  <a:pt x="0" y="0"/>
                </a:moveTo>
                <a:lnTo>
                  <a:pt x="2557442" y="0"/>
                </a:lnTo>
                <a:lnTo>
                  <a:pt x="2557442" y="4019556"/>
                </a:lnTo>
                <a:lnTo>
                  <a:pt x="0" y="40195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15588948" y="339438"/>
            <a:ext cx="1283303" cy="2057400"/>
          </a:xfrm>
          <a:custGeom>
            <a:avLst/>
            <a:gdLst/>
            <a:ahLst/>
            <a:cxnLst/>
            <a:rect l="l" t="t" r="r" b="b"/>
            <a:pathLst>
              <a:path w="1283303" h="2057400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235305" y="5414650"/>
            <a:ext cx="3578421" cy="4324376"/>
          </a:xfrm>
          <a:custGeom>
            <a:avLst/>
            <a:gdLst/>
            <a:ahLst/>
            <a:cxnLst/>
            <a:rect l="l" t="t" r="r" b="b"/>
            <a:pathLst>
              <a:path w="3578421" h="4324376">
                <a:moveTo>
                  <a:pt x="0" y="0"/>
                </a:moveTo>
                <a:lnTo>
                  <a:pt x="3578421" y="0"/>
                </a:lnTo>
                <a:lnTo>
                  <a:pt x="3578421" y="4324376"/>
                </a:lnTo>
                <a:lnTo>
                  <a:pt x="0" y="43243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601543" flipH="1">
            <a:off x="1188333" y="1252192"/>
            <a:ext cx="3956349" cy="2180938"/>
          </a:xfrm>
          <a:custGeom>
            <a:avLst/>
            <a:gdLst/>
            <a:ahLst/>
            <a:cxnLst/>
            <a:rect l="l" t="t" r="r" b="b"/>
            <a:pathLst>
              <a:path w="3956349" h="2180938">
                <a:moveTo>
                  <a:pt x="3956349" y="0"/>
                </a:moveTo>
                <a:lnTo>
                  <a:pt x="0" y="0"/>
                </a:lnTo>
                <a:lnTo>
                  <a:pt x="0" y="2180937"/>
                </a:lnTo>
                <a:lnTo>
                  <a:pt x="3956349" y="2180937"/>
                </a:lnTo>
                <a:lnTo>
                  <a:pt x="3956349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505349" y="7523236"/>
            <a:ext cx="9277301" cy="8461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82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400021" y="3464023"/>
            <a:ext cx="11487959" cy="3359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32"/>
              </a:lnSpc>
            </a:pPr>
            <a:r>
              <a:rPr lang="en-US" sz="16415" dirty="0">
                <a:solidFill>
                  <a:srgbClr val="FF0000"/>
                </a:solidFill>
                <a:latin typeface="Fira Sans Heavy"/>
              </a:rPr>
              <a:t>THANK</a:t>
            </a:r>
          </a:p>
          <a:p>
            <a:pPr algn="ctr">
              <a:lnSpc>
                <a:spcPts val="13132"/>
              </a:lnSpc>
            </a:pPr>
            <a:r>
              <a:rPr lang="en-US" sz="16415" dirty="0">
                <a:solidFill>
                  <a:srgbClr val="FF0000"/>
                </a:solidFill>
                <a:latin typeface="Fira Sans Heavy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0048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D499B988-C562-0FCE-E015-93D4348B396E}"/>
              </a:ext>
            </a:extLst>
          </p:cNvPr>
          <p:cNvSpPr>
            <a:spLocks/>
          </p:cNvSpPr>
          <p:nvPr/>
        </p:nvSpPr>
        <p:spPr>
          <a:xfrm>
            <a:off x="0" y="-37867"/>
            <a:ext cx="18306143" cy="1651339"/>
          </a:xfrm>
          <a:custGeom>
            <a:avLst/>
            <a:gdLst/>
            <a:ahLst/>
            <a:cxnLst/>
            <a:rect l="l" t="t" r="r" b="b"/>
            <a:pathLst>
              <a:path w="4816592" h="2159531">
                <a:moveTo>
                  <a:pt x="0" y="0"/>
                </a:moveTo>
                <a:lnTo>
                  <a:pt x="4816592" y="0"/>
                </a:lnTo>
                <a:lnTo>
                  <a:pt x="4816592" y="2159531"/>
                </a:lnTo>
                <a:lnTo>
                  <a:pt x="0" y="2159531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tx2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4267200" y="495300"/>
            <a:ext cx="8991600" cy="856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2F4E8F0-7FB8-1A2F-2016-C6BE4C9056DF}"/>
              </a:ext>
            </a:extLst>
          </p:cNvPr>
          <p:cNvSpPr txBox="1"/>
          <p:nvPr/>
        </p:nvSpPr>
        <p:spPr>
          <a:xfrm>
            <a:off x="1752600" y="3707973"/>
            <a:ext cx="3733800" cy="2618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A7FB93C-ECB5-F58C-5D12-E3EA970F7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18659" y="4838700"/>
            <a:ext cx="4868823" cy="3621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AA0D121-9703-8596-9D0A-E5F23E129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003" y="4838700"/>
            <a:ext cx="4943475" cy="3533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10CBE35-08E0-141D-FB77-5784D403CDD5}"/>
              </a:ext>
            </a:extLst>
          </p:cNvPr>
          <p:cNvSpPr txBox="1"/>
          <p:nvPr/>
        </p:nvSpPr>
        <p:spPr>
          <a:xfrm>
            <a:off x="838200" y="2278875"/>
            <a:ext cx="15925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recognition is essential for developing an Intelligent Transport System (ITS). It includes the task of: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20ADF38-D105-67A5-B4A1-3CBDC69827A7}"/>
              </a:ext>
            </a:extLst>
          </p:cNvPr>
          <p:cNvSpPr txBox="1"/>
          <p:nvPr/>
        </p:nvSpPr>
        <p:spPr>
          <a:xfrm>
            <a:off x="10134600" y="9240004"/>
            <a:ext cx="3729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Figure-01: Recognition of Vehicle</a:t>
            </a:r>
          </a:p>
        </p:txBody>
      </p:sp>
    </p:spTree>
    <p:extLst>
      <p:ext uri="{BB962C8B-B14F-4D97-AF65-F5344CB8AC3E}">
        <p14:creationId xmlns:p14="http://schemas.microsoft.com/office/powerpoint/2010/main" val="88481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D499B988-C562-0FCE-E015-93D4348B396E}"/>
              </a:ext>
            </a:extLst>
          </p:cNvPr>
          <p:cNvSpPr>
            <a:spLocks/>
          </p:cNvSpPr>
          <p:nvPr/>
        </p:nvSpPr>
        <p:spPr>
          <a:xfrm>
            <a:off x="0" y="-37867"/>
            <a:ext cx="18306143" cy="1651339"/>
          </a:xfrm>
          <a:custGeom>
            <a:avLst/>
            <a:gdLst/>
            <a:ahLst/>
            <a:cxnLst/>
            <a:rect l="l" t="t" r="r" b="b"/>
            <a:pathLst>
              <a:path w="4816592" h="2159531">
                <a:moveTo>
                  <a:pt x="0" y="0"/>
                </a:moveTo>
                <a:lnTo>
                  <a:pt x="4816592" y="0"/>
                </a:lnTo>
                <a:lnTo>
                  <a:pt x="4816592" y="2159531"/>
                </a:lnTo>
                <a:lnTo>
                  <a:pt x="0" y="2159531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tx2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990600" y="419100"/>
            <a:ext cx="17068800" cy="1646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</a:t>
            </a:r>
          </a:p>
          <a:p>
            <a:pPr algn="ctr">
              <a:lnSpc>
                <a:spcPts val="6400"/>
              </a:lnSpc>
            </a:pPr>
            <a:endParaRPr lang="en-US" sz="7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C60AD-9FBE-71B2-2C11-B081CAADB743}"/>
              </a:ext>
            </a:extLst>
          </p:cNvPr>
          <p:cNvSpPr txBox="1"/>
          <p:nvPr/>
        </p:nvSpPr>
        <p:spPr>
          <a:xfrm>
            <a:off x="990600" y="2095500"/>
            <a:ext cx="6533347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Papers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 Techniques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2399956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D499B988-C562-0FCE-E015-93D4348B396E}"/>
              </a:ext>
            </a:extLst>
          </p:cNvPr>
          <p:cNvSpPr>
            <a:spLocks/>
          </p:cNvSpPr>
          <p:nvPr/>
        </p:nvSpPr>
        <p:spPr>
          <a:xfrm>
            <a:off x="29028" y="0"/>
            <a:ext cx="18306143" cy="1651339"/>
          </a:xfrm>
          <a:custGeom>
            <a:avLst/>
            <a:gdLst/>
            <a:ahLst/>
            <a:cxnLst/>
            <a:rect l="l" t="t" r="r" b="b"/>
            <a:pathLst>
              <a:path w="4816592" h="2159531">
                <a:moveTo>
                  <a:pt x="0" y="0"/>
                </a:moveTo>
                <a:lnTo>
                  <a:pt x="4816592" y="0"/>
                </a:lnTo>
                <a:lnTo>
                  <a:pt x="4816592" y="2159531"/>
                </a:lnTo>
                <a:lnTo>
                  <a:pt x="0" y="2159531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tx2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304800" y="419100"/>
            <a:ext cx="17754600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 (contd.)</a:t>
            </a:r>
          </a:p>
          <a:p>
            <a:pPr algn="ctr">
              <a:lnSpc>
                <a:spcPts val="6400"/>
              </a:lnSpc>
            </a:pPr>
            <a:endParaRPr lang="en-US" sz="6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3A23A60-9DE1-EB2E-68FD-A0356634BE19}"/>
              </a:ext>
            </a:extLst>
          </p:cNvPr>
          <p:cNvSpPr txBox="1"/>
          <p:nvPr/>
        </p:nvSpPr>
        <p:spPr>
          <a:xfrm>
            <a:off x="4709886" y="8967249"/>
            <a:ext cx="906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1: Some Paper Review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384347"/>
              </p:ext>
            </p:extLst>
          </p:nvPr>
        </p:nvGraphicFramePr>
        <p:xfrm>
          <a:off x="304800" y="2324100"/>
          <a:ext cx="16611602" cy="586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77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00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1465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Serial Number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Dataset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17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2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Yolo Based Vehicle</a:t>
                      </a:r>
                      <a:r>
                        <a:rPr lang="en-US" sz="2200" b="0" i="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Detection.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56987 images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Inception-</a:t>
                      </a:r>
                      <a:r>
                        <a:rPr lang="en-US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72.92%</a:t>
                      </a:r>
                      <a:endParaRPr 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8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VAID: An Aerial Image Dataset for Vehicle</a:t>
                      </a:r>
                      <a:r>
                        <a:rPr lang="en-US" sz="22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Detection and Classification.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959 images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VGGNet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71.17%</a:t>
                      </a:r>
                      <a:endParaRPr 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8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Vehicle Detection Using Deep Learning Technique </a:t>
                      </a:r>
                      <a:r>
                        <a:rPr lang="en-US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inTunnel</a:t>
                      </a: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Road Environments.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7083 images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RetinaNet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128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Vehicle Detection in High </a:t>
                      </a:r>
                      <a:r>
                        <a:rPr lang="en-US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ResolutionSatellite</a:t>
                      </a: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Remote Sensing </a:t>
                      </a:r>
                      <a:r>
                        <a:rPr lang="en-US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ImagesBased</a:t>
                      </a: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on Deep</a:t>
                      </a:r>
                      <a:r>
                        <a:rPr lang="en-US" sz="22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2000 images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Region-based CNN (R-CNN)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78.00%</a:t>
                      </a:r>
                      <a:endParaRPr 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988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Vehicle Detection from Aerial Images Using Deep </a:t>
                      </a:r>
                      <a:r>
                        <a:rPr lang="en-US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Learning:A</a:t>
                      </a: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Comparative Study.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84000 images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ResNet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79.45%</a:t>
                      </a:r>
                      <a:endParaRPr 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78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D499B988-C562-0FCE-E015-93D4348B396E}"/>
              </a:ext>
            </a:extLst>
          </p:cNvPr>
          <p:cNvSpPr>
            <a:spLocks/>
          </p:cNvSpPr>
          <p:nvPr/>
        </p:nvSpPr>
        <p:spPr>
          <a:xfrm>
            <a:off x="0" y="-37867"/>
            <a:ext cx="18306143" cy="1651339"/>
          </a:xfrm>
          <a:custGeom>
            <a:avLst/>
            <a:gdLst/>
            <a:ahLst/>
            <a:cxnLst/>
            <a:rect l="l" t="t" r="r" b="b"/>
            <a:pathLst>
              <a:path w="4816592" h="2159531">
                <a:moveTo>
                  <a:pt x="0" y="0"/>
                </a:moveTo>
                <a:lnTo>
                  <a:pt x="4816592" y="0"/>
                </a:lnTo>
                <a:lnTo>
                  <a:pt x="4816592" y="2159531"/>
                </a:lnTo>
                <a:lnTo>
                  <a:pt x="0" y="2159531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tx2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990600" y="419100"/>
            <a:ext cx="17068800" cy="825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BC55A55-2208-7758-4282-0BD2DE09FD66}"/>
              </a:ext>
            </a:extLst>
          </p:cNvPr>
          <p:cNvSpPr txBox="1"/>
          <p:nvPr/>
        </p:nvSpPr>
        <p:spPr>
          <a:xfrm>
            <a:off x="838200" y="2095500"/>
            <a:ext cx="11297890" cy="2884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Significance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 and Contribution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for Efficiency</a:t>
            </a:r>
          </a:p>
        </p:txBody>
      </p:sp>
    </p:spTree>
    <p:extLst>
      <p:ext uri="{BB962C8B-B14F-4D97-AF65-F5344CB8AC3E}">
        <p14:creationId xmlns:p14="http://schemas.microsoft.com/office/powerpoint/2010/main" val="87455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D499B988-C562-0FCE-E015-93D4348B396E}"/>
              </a:ext>
            </a:extLst>
          </p:cNvPr>
          <p:cNvSpPr>
            <a:spLocks/>
          </p:cNvSpPr>
          <p:nvPr/>
        </p:nvSpPr>
        <p:spPr>
          <a:xfrm>
            <a:off x="0" y="-37867"/>
            <a:ext cx="18306143" cy="1651339"/>
          </a:xfrm>
          <a:custGeom>
            <a:avLst/>
            <a:gdLst/>
            <a:ahLst/>
            <a:cxnLst/>
            <a:rect l="l" t="t" r="r" b="b"/>
            <a:pathLst>
              <a:path w="4816592" h="2159531">
                <a:moveTo>
                  <a:pt x="0" y="0"/>
                </a:moveTo>
                <a:lnTo>
                  <a:pt x="4816592" y="0"/>
                </a:lnTo>
                <a:lnTo>
                  <a:pt x="4816592" y="2159531"/>
                </a:lnTo>
                <a:lnTo>
                  <a:pt x="0" y="2159531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tx2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990600" y="419100"/>
            <a:ext cx="17068800" cy="825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BC55A55-2208-7758-4282-0BD2DE09FD66}"/>
              </a:ext>
            </a:extLst>
          </p:cNvPr>
          <p:cNvSpPr txBox="1"/>
          <p:nvPr/>
        </p:nvSpPr>
        <p:spPr>
          <a:xfrm>
            <a:off x="838200" y="2095500"/>
            <a:ext cx="17221200" cy="4823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dataset of Bangladeshi local vehicles.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 images to increase dataset size.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and Test on several pre-trained models.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outcome 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55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D499B988-C562-0FCE-E015-93D4348B396E}"/>
              </a:ext>
            </a:extLst>
          </p:cNvPr>
          <p:cNvSpPr>
            <a:spLocks/>
          </p:cNvSpPr>
          <p:nvPr/>
        </p:nvSpPr>
        <p:spPr>
          <a:xfrm>
            <a:off x="0" y="-37867"/>
            <a:ext cx="18306143" cy="1651339"/>
          </a:xfrm>
          <a:custGeom>
            <a:avLst/>
            <a:gdLst/>
            <a:ahLst/>
            <a:cxnLst/>
            <a:rect l="l" t="t" r="r" b="b"/>
            <a:pathLst>
              <a:path w="4816592" h="2159531">
                <a:moveTo>
                  <a:pt x="0" y="0"/>
                </a:moveTo>
                <a:lnTo>
                  <a:pt x="4816592" y="0"/>
                </a:lnTo>
                <a:lnTo>
                  <a:pt x="4816592" y="2159531"/>
                </a:lnTo>
                <a:lnTo>
                  <a:pt x="0" y="2159531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tx2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990600" y="419100"/>
            <a:ext cx="17068800" cy="825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714500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chosen Vehicle from Bangladesh road.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2857500"/>
            <a:ext cx="1165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types of most common local vehicle.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Approximately 7,000 images initially.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Augmentation 19,994 images.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610100"/>
            <a:ext cx="2895600" cy="22410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610100"/>
            <a:ext cx="2971800" cy="22005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4610100"/>
            <a:ext cx="3162300" cy="22005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4610100"/>
            <a:ext cx="3048000" cy="22168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4610100"/>
            <a:ext cx="3083021" cy="22168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277100"/>
            <a:ext cx="2934695" cy="228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7277100"/>
            <a:ext cx="2982036" cy="228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7200900"/>
            <a:ext cx="3162300" cy="2286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7200900"/>
            <a:ext cx="3077570" cy="22877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7200900"/>
            <a:ext cx="3045352" cy="228770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867400" y="9807289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Figure-02: Examples of Dataset</a:t>
            </a:r>
          </a:p>
        </p:txBody>
      </p:sp>
    </p:spTree>
    <p:extLst>
      <p:ext uri="{BB962C8B-B14F-4D97-AF65-F5344CB8AC3E}">
        <p14:creationId xmlns:p14="http://schemas.microsoft.com/office/powerpoint/2010/main" val="423811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D499B988-C562-0FCE-E015-93D4348B396E}"/>
              </a:ext>
            </a:extLst>
          </p:cNvPr>
          <p:cNvSpPr>
            <a:spLocks/>
          </p:cNvSpPr>
          <p:nvPr/>
        </p:nvSpPr>
        <p:spPr>
          <a:xfrm>
            <a:off x="0" y="-37867"/>
            <a:ext cx="18306143" cy="1651339"/>
          </a:xfrm>
          <a:custGeom>
            <a:avLst/>
            <a:gdLst/>
            <a:ahLst/>
            <a:cxnLst/>
            <a:rect l="l" t="t" r="r" b="b"/>
            <a:pathLst>
              <a:path w="4816592" h="2159531">
                <a:moveTo>
                  <a:pt x="0" y="0"/>
                </a:moveTo>
                <a:lnTo>
                  <a:pt x="4816592" y="0"/>
                </a:lnTo>
                <a:lnTo>
                  <a:pt x="4816592" y="2159531"/>
                </a:lnTo>
                <a:lnTo>
                  <a:pt x="0" y="2159531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tx2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990600" y="419100"/>
            <a:ext cx="17068800" cy="825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272873-67A9-22DF-DCFA-22BEF77D225D}"/>
              </a:ext>
            </a:extLst>
          </p:cNvPr>
          <p:cNvSpPr txBox="1">
            <a:spLocks/>
          </p:cNvSpPr>
          <p:nvPr/>
        </p:nvSpPr>
        <p:spPr>
          <a:xfrm>
            <a:off x="838200" y="2032572"/>
            <a:ext cx="18592800" cy="5867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 vehicle images from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Dayarampur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Bonpara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,Dhaka,  and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Rajshahi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cities.</a:t>
            </a:r>
          </a:p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 are: Auto,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Bike,Bus,CNG,Car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Cycle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Microbus,Rickshaw,Truck,Van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 augmentation on images.</a:t>
            </a:r>
          </a:p>
          <a:p>
            <a:pPr marL="118872" indent="0">
              <a:buFont typeface="Arial" pitchFamily="34" charset="0"/>
              <a:buNone/>
            </a:pP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8872" indent="0">
              <a:buFont typeface="Arial" pitchFamily="34" charset="0"/>
              <a:buNone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xmlns="" id="{D7D3880F-E91A-40F7-B66A-23CB7232F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403741"/>
              </p:ext>
            </p:extLst>
          </p:nvPr>
        </p:nvGraphicFramePr>
        <p:xfrm>
          <a:off x="990600" y="4381500"/>
          <a:ext cx="16459200" cy="487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055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536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62866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8368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ease of use all images are resized to 256x256px size while preserving the aspect ratio.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8368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 are randomly selected and randomly rotated in between -10 to +10 degrees to generate double images.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6286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Randomly selected images are blurred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8368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Noise are added to randomly selected images to increase the image number by thrice.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426A854-F32F-22EB-32CB-8D48CBE80C21}"/>
              </a:ext>
            </a:extLst>
          </p:cNvPr>
          <p:cNvSpPr txBox="1"/>
          <p:nvPr/>
        </p:nvSpPr>
        <p:spPr>
          <a:xfrm>
            <a:off x="5486400" y="9403317"/>
            <a:ext cx="537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2: Augmentation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1280026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872</Words>
  <Application>Microsoft Office PowerPoint</Application>
  <PresentationFormat>Custom</PresentationFormat>
  <Paragraphs>236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Tahoma</vt:lpstr>
      <vt:lpstr>Aptos</vt:lpstr>
      <vt:lpstr>Calibri</vt:lpstr>
      <vt:lpstr>Fira Sans Heavy</vt:lpstr>
      <vt:lpstr>Times New Roman</vt:lpstr>
      <vt:lpstr>SimSun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&amp;  white business profile presentation</dc:title>
  <dc:creator>Shahriar</dc:creator>
  <cp:lastModifiedBy>Mijan</cp:lastModifiedBy>
  <cp:revision>60</cp:revision>
  <dcterms:created xsi:type="dcterms:W3CDTF">2006-08-16T00:00:00Z</dcterms:created>
  <dcterms:modified xsi:type="dcterms:W3CDTF">2024-06-05T03:19:30Z</dcterms:modified>
  <dc:identifier>DAGHAFH2aSE</dc:identifier>
</cp:coreProperties>
</file>